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374" r:id="rId2"/>
    <p:sldId id="400" r:id="rId3"/>
    <p:sldId id="361" r:id="rId4"/>
    <p:sldId id="258" r:id="rId5"/>
    <p:sldId id="398" r:id="rId6"/>
    <p:sldId id="396" r:id="rId7"/>
    <p:sldId id="399"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2179144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227093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52712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2973634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26032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2021705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1244359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3775766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89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117495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9990F7-2807-42E6-B18D-BD5412FC1E98}"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68635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9990F7-2807-42E6-B18D-BD5412FC1E98}" type="datetimeFigureOut">
              <a:rPr lang="en-GB" smtClean="0"/>
              <a:t>15/05/2026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394579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9990F7-2807-42E6-B18D-BD5412FC1E98}" type="datetimeFigureOut">
              <a:rPr lang="en-GB" smtClean="0"/>
              <a:t>15/05/2026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116029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9990F7-2807-42E6-B18D-BD5412FC1E98}" type="datetimeFigureOut">
              <a:rPr lang="en-GB" smtClean="0"/>
              <a:t>15/05/2026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4008068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990F7-2807-42E6-B18D-BD5412FC1E98}" type="datetimeFigureOut">
              <a:rPr lang="en-GB" smtClean="0"/>
              <a:t>15/05/2026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222686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9990F7-2807-42E6-B18D-BD5412FC1E98}" type="datetimeFigureOut">
              <a:rPr lang="en-GB" smtClean="0"/>
              <a:t>15/05/2026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423330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9990F7-2807-42E6-B18D-BD5412FC1E98}" type="datetimeFigureOut">
              <a:rPr lang="en-GB" smtClean="0"/>
              <a:t>15/05/2026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54847C-E29D-4752-96E8-ED32E0FAC540}" type="slidenum">
              <a:rPr lang="en-GB" smtClean="0"/>
              <a:t>‹#›</a:t>
            </a:fld>
            <a:endParaRPr lang="en-GB"/>
          </a:p>
        </p:txBody>
      </p:sp>
    </p:spTree>
    <p:extLst>
      <p:ext uri="{BB962C8B-B14F-4D97-AF65-F5344CB8AC3E}">
        <p14:creationId xmlns:p14="http://schemas.microsoft.com/office/powerpoint/2010/main" val="411448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9990F7-2807-42E6-B18D-BD5412FC1E98}" type="datetimeFigureOut">
              <a:rPr lang="en-GB" smtClean="0"/>
              <a:t>15/05/2026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D54847C-E29D-4752-96E8-ED32E0FAC540}" type="slidenum">
              <a:rPr lang="en-GB" smtClean="0"/>
              <a:t>‹#›</a:t>
            </a:fld>
            <a:endParaRPr lang="en-GB"/>
          </a:p>
        </p:txBody>
      </p:sp>
    </p:spTree>
    <p:extLst>
      <p:ext uri="{BB962C8B-B14F-4D97-AF65-F5344CB8AC3E}">
        <p14:creationId xmlns:p14="http://schemas.microsoft.com/office/powerpoint/2010/main" val="18453067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695A17-3A3F-53A8-E8EA-B8BE68401BA0}"/>
              </a:ext>
            </a:extLst>
          </p:cNvPr>
          <p:cNvPicPr>
            <a:picLocks noChangeAspect="1"/>
          </p:cNvPicPr>
          <p:nvPr/>
        </p:nvPicPr>
        <p:blipFill>
          <a:blip r:embed="rId2"/>
          <a:srcRect t="7822" b="28205"/>
          <a:stretch/>
        </p:blipFill>
        <p:spPr>
          <a:xfrm>
            <a:off x="79439" y="1270784"/>
            <a:ext cx="8526788" cy="4369193"/>
          </a:xfrm>
          <a:prstGeom prst="rect">
            <a:avLst/>
          </a:prstGeom>
        </p:spPr>
      </p:pic>
      <p:sp>
        <p:nvSpPr>
          <p:cNvPr id="3" name="Rettangolo 9">
            <a:extLst>
              <a:ext uri="{FF2B5EF4-FFF2-40B4-BE49-F238E27FC236}">
                <a16:creationId xmlns:a16="http://schemas.microsoft.com/office/drawing/2014/main" id="{6DA37835-0D21-A019-DC4B-96330E8F66E5}"/>
              </a:ext>
            </a:extLst>
          </p:cNvPr>
          <p:cNvSpPr/>
          <p:nvPr/>
        </p:nvSpPr>
        <p:spPr>
          <a:xfrm>
            <a:off x="0" y="5745897"/>
            <a:ext cx="8626415" cy="887536"/>
          </a:xfrm>
          <a:prstGeom prst="rect">
            <a:avLst/>
          </a:prstGeom>
          <a:solidFill>
            <a:schemeClr val="bg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a:defRPr/>
            </a:pPr>
            <a:endParaRPr lang="it-IT" sz="2400">
              <a:solidFill>
                <a:srgbClr val="000000"/>
              </a:solidFill>
              <a:latin typeface="Arial"/>
            </a:endParaRPr>
          </a:p>
        </p:txBody>
      </p:sp>
      <p:pic>
        <p:nvPicPr>
          <p:cNvPr id="6" name="Picture 5" descr="A book cover with blue mountains&#10;&#10;Description automatically generated">
            <a:extLst>
              <a:ext uri="{FF2B5EF4-FFF2-40B4-BE49-F238E27FC236}">
                <a16:creationId xmlns:a16="http://schemas.microsoft.com/office/drawing/2014/main" id="{DAC1D249-139D-73DF-9190-E20B85587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08" y="2371347"/>
            <a:ext cx="1631053" cy="2326787"/>
          </a:xfrm>
          <a:prstGeom prst="rect">
            <a:avLst/>
          </a:prstGeom>
        </p:spPr>
      </p:pic>
      <p:pic>
        <p:nvPicPr>
          <p:cNvPr id="7" name="Picture 5">
            <a:extLst>
              <a:ext uri="{FF2B5EF4-FFF2-40B4-BE49-F238E27FC236}">
                <a16:creationId xmlns:a16="http://schemas.microsoft.com/office/drawing/2014/main" id="{B9DBD12A-41D0-C2E7-012D-2C2F35FA36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28343" y="2371347"/>
            <a:ext cx="1651235" cy="232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F145BFF-AAAD-407D-B70C-16A7272DDD7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1508" y="4762980"/>
            <a:ext cx="1631053" cy="1988942"/>
          </a:xfrm>
          <a:prstGeom prst="rect">
            <a:avLst/>
          </a:prstGeom>
          <a:noFill/>
          <a:ln>
            <a:noFill/>
          </a:ln>
        </p:spPr>
      </p:pic>
      <p:pic>
        <p:nvPicPr>
          <p:cNvPr id="9" name="Picture 8">
            <a:extLst>
              <a:ext uri="{FF2B5EF4-FFF2-40B4-BE49-F238E27FC236}">
                <a16:creationId xmlns:a16="http://schemas.microsoft.com/office/drawing/2014/main" id="{5FD3A4AE-E560-DA2E-069D-E6EB7015835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8343" y="4762980"/>
            <a:ext cx="1631049" cy="2027210"/>
          </a:xfrm>
          <a:prstGeom prst="rect">
            <a:avLst/>
          </a:prstGeom>
          <a:noFill/>
          <a:ln>
            <a:noFill/>
          </a:ln>
        </p:spPr>
      </p:pic>
      <p:sp>
        <p:nvSpPr>
          <p:cNvPr id="10" name="Rettangolo 9">
            <a:extLst>
              <a:ext uri="{FF2B5EF4-FFF2-40B4-BE49-F238E27FC236}">
                <a16:creationId xmlns:a16="http://schemas.microsoft.com/office/drawing/2014/main" id="{EE861DCF-C8C3-5542-3466-9FA7FF5BCDE8}"/>
              </a:ext>
            </a:extLst>
          </p:cNvPr>
          <p:cNvSpPr/>
          <p:nvPr/>
        </p:nvSpPr>
        <p:spPr>
          <a:xfrm>
            <a:off x="0" y="-4241"/>
            <a:ext cx="12192000" cy="1210186"/>
          </a:xfrm>
          <a:prstGeom prst="rect">
            <a:avLst/>
          </a:prstGeom>
          <a:solidFill>
            <a:schemeClr val="bg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a:defRPr/>
            </a:pPr>
            <a:endParaRPr lang="it-IT" sz="2400">
              <a:solidFill>
                <a:srgbClr val="000000"/>
              </a:solidFill>
              <a:latin typeface="Arial"/>
            </a:endParaRPr>
          </a:p>
        </p:txBody>
      </p:sp>
      <p:pic>
        <p:nvPicPr>
          <p:cNvPr id="11" name="Picture 10">
            <a:extLst>
              <a:ext uri="{FF2B5EF4-FFF2-40B4-BE49-F238E27FC236}">
                <a16:creationId xmlns:a16="http://schemas.microsoft.com/office/drawing/2014/main" id="{AD43B504-258F-705E-02FB-8B60E2241BB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28344" y="106077"/>
            <a:ext cx="1651235" cy="2199737"/>
          </a:xfrm>
          <a:prstGeom prst="rect">
            <a:avLst/>
          </a:prstGeom>
          <a:noFill/>
          <a:ln>
            <a:noFill/>
          </a:ln>
        </p:spPr>
      </p:pic>
      <p:pic>
        <p:nvPicPr>
          <p:cNvPr id="12" name="Picture 11">
            <a:extLst>
              <a:ext uri="{FF2B5EF4-FFF2-40B4-BE49-F238E27FC236}">
                <a16:creationId xmlns:a16="http://schemas.microsoft.com/office/drawing/2014/main" id="{40E5F736-0AFD-D2E8-E998-B5543253CEA1}"/>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81508" y="106078"/>
            <a:ext cx="1631053" cy="2199737"/>
          </a:xfrm>
          <a:prstGeom prst="rect">
            <a:avLst/>
          </a:prstGeom>
          <a:noFill/>
          <a:ln>
            <a:noFill/>
          </a:ln>
        </p:spPr>
      </p:pic>
      <p:sp>
        <p:nvSpPr>
          <p:cNvPr id="13" name="Text Placeholder 14">
            <a:extLst>
              <a:ext uri="{FF2B5EF4-FFF2-40B4-BE49-F238E27FC236}">
                <a16:creationId xmlns:a16="http://schemas.microsoft.com/office/drawing/2014/main" id="{B3BF2D84-A24F-5E76-B7B6-2187DE75593A}"/>
              </a:ext>
            </a:extLst>
          </p:cNvPr>
          <p:cNvSpPr txBox="1">
            <a:spLocks/>
          </p:cNvSpPr>
          <p:nvPr/>
        </p:nvSpPr>
        <p:spPr>
          <a:xfrm>
            <a:off x="792480" y="31364"/>
            <a:ext cx="7557890" cy="1067087"/>
          </a:xfrm>
          <a:prstGeom prst="rect">
            <a:avLst/>
          </a:prstGeom>
        </p:spPr>
        <p:txBody>
          <a:bodyPr wrap="square" lIns="0" tIns="0" rIns="0" bIns="0" anchor="ctr" anchorCtr="0">
            <a:spAutoFit/>
          </a:bodyPr>
          <a:lstStyle>
            <a:defPPr>
              <a:defRPr lang="it-IT"/>
            </a:defPPr>
            <a:lvl1pPr marL="0" indent="0" algn="l" defTabSz="457200" rtl="0" eaLnBrk="1" latinLnBrk="0" hangingPunct="1">
              <a:buNone/>
              <a:defRPr sz="1200" b="0" i="0" kern="1200">
                <a:solidFill>
                  <a:schemeClr val="accent6"/>
                </a:solidFill>
                <a:latin typeface="Arial Narrow" panose="020B0604020202020204" pitchFamily="34" charset="0"/>
                <a:ea typeface="+mn-ea"/>
                <a:cs typeface="Arial Narrow" panose="020B0604020202020204" pitchFamily="34" charset="0"/>
              </a:defRPr>
            </a:lvl1pPr>
            <a:lvl2pPr marL="342900" indent="0" algn="l" defTabSz="457200" rtl="0" eaLnBrk="1" latinLnBrk="0" hangingPunct="1">
              <a:buNone/>
              <a:defRPr sz="1200" b="0" i="0" kern="1200">
                <a:solidFill>
                  <a:schemeClr val="bg1"/>
                </a:solidFill>
                <a:latin typeface="Arial Narrow" panose="020B0604020202020204" pitchFamily="34" charset="0"/>
                <a:ea typeface="+mn-ea"/>
                <a:cs typeface="Arial Narrow" panose="020B0604020202020204" pitchFamily="34" charset="0"/>
              </a:defRPr>
            </a:lvl2pPr>
            <a:lvl3pPr marL="685800" indent="0" algn="l" defTabSz="457200" rtl="0" eaLnBrk="1" latinLnBrk="0" hangingPunct="1">
              <a:buNone/>
              <a:defRPr sz="1200" b="0" i="0" kern="1200">
                <a:solidFill>
                  <a:schemeClr val="bg1"/>
                </a:solidFill>
                <a:latin typeface="Arial Narrow" panose="020B0604020202020204" pitchFamily="34" charset="0"/>
                <a:ea typeface="+mn-ea"/>
                <a:cs typeface="Arial Narrow" panose="020B0604020202020204" pitchFamily="34" charset="0"/>
              </a:defRPr>
            </a:lvl3pPr>
            <a:lvl4pPr marL="1028700" indent="0" algn="l" defTabSz="457200" rtl="0" eaLnBrk="1" latinLnBrk="0" hangingPunct="1">
              <a:buNone/>
              <a:defRPr sz="1200" b="0" i="0" kern="1200">
                <a:solidFill>
                  <a:schemeClr val="bg1"/>
                </a:solidFill>
                <a:latin typeface="Arial Narrow" panose="020B0604020202020204" pitchFamily="34" charset="0"/>
                <a:ea typeface="+mn-ea"/>
                <a:cs typeface="Arial Narrow" panose="020B0604020202020204" pitchFamily="34" charset="0"/>
              </a:defRPr>
            </a:lvl4pPr>
            <a:lvl5pPr marL="1371600" indent="0" algn="l" defTabSz="457200" rtl="0" eaLnBrk="1" latinLnBrk="0" hangingPunct="1">
              <a:buNone/>
              <a:defRPr sz="1200" b="0" i="0" kern="1200">
                <a:solidFill>
                  <a:schemeClr val="bg1"/>
                </a:solidFill>
                <a:latin typeface="Arial Narrow" panose="020B0604020202020204" pitchFamily="34" charset="0"/>
                <a:ea typeface="+mn-ea"/>
                <a:cs typeface="Arial Narrow" panose="020B0604020202020204" pitchFamily="34" charset="0"/>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defRPr/>
            </a:pPr>
            <a:r>
              <a:rPr lang="en-US" sz="3200" b="1" dirty="0">
                <a:solidFill>
                  <a:srgbClr val="FEFFFF"/>
                </a:solidFill>
                <a:latin typeface="+mn-lt"/>
              </a:rPr>
              <a:t>ENRICHMENT LECTURES</a:t>
            </a:r>
          </a:p>
          <a:p>
            <a:pPr lvl="0">
              <a:defRPr/>
            </a:pPr>
            <a:r>
              <a:rPr lang="en-US" sz="1867" b="1" dirty="0">
                <a:solidFill>
                  <a:srgbClr val="FEFFFF"/>
                </a:solidFill>
                <a:latin typeface="+mn-lt"/>
              </a:rPr>
              <a:t>Professor Dorrik Stow</a:t>
            </a:r>
            <a:r>
              <a:rPr lang="en-US" sz="1867" dirty="0">
                <a:solidFill>
                  <a:srgbClr val="FEFFFF"/>
                </a:solidFill>
                <a:latin typeface="+mn-lt"/>
              </a:rPr>
              <a:t>: Geologist, Oceanographer, Author, Consultant</a:t>
            </a:r>
          </a:p>
          <a:p>
            <a:pPr lvl="0">
              <a:defRPr/>
            </a:pPr>
            <a:r>
              <a:rPr lang="en-US" sz="1867" dirty="0">
                <a:solidFill>
                  <a:srgbClr val="FEFFFF"/>
                </a:solidFill>
                <a:latin typeface="+mn-lt"/>
              </a:rPr>
              <a:t>Research specialist in deep oceans, energy resources, SE Asian geology</a:t>
            </a:r>
          </a:p>
        </p:txBody>
      </p:sp>
      <p:pic>
        <p:nvPicPr>
          <p:cNvPr id="14" name="Picture 9">
            <a:extLst>
              <a:ext uri="{FF2B5EF4-FFF2-40B4-BE49-F238E27FC236}">
                <a16:creationId xmlns:a16="http://schemas.microsoft.com/office/drawing/2014/main" id="{2E96F246-0419-4A4E-3461-E5BD4D1A2B00}"/>
              </a:ext>
            </a:extLst>
          </p:cNvPr>
          <p:cNvPicPr>
            <a:picLocks noChangeAspect="1"/>
          </p:cNvPicPr>
          <p:nvPr/>
        </p:nvPicPr>
        <p:blipFill>
          <a:blip r:embed="rId9"/>
          <a:stretch>
            <a:fillRect/>
          </a:stretch>
        </p:blipFill>
        <p:spPr>
          <a:xfrm>
            <a:off x="792480" y="5933867"/>
            <a:ext cx="2666230" cy="440807"/>
          </a:xfrm>
          <a:prstGeom prst="rect">
            <a:avLst/>
          </a:prstGeom>
        </p:spPr>
      </p:pic>
      <p:cxnSp>
        <p:nvCxnSpPr>
          <p:cNvPr id="15" name="Straight Connector 23">
            <a:extLst>
              <a:ext uri="{FF2B5EF4-FFF2-40B4-BE49-F238E27FC236}">
                <a16:creationId xmlns:a16="http://schemas.microsoft.com/office/drawing/2014/main" id="{AF3B8EE6-D782-98D4-D880-CB5F1A6C5BBC}"/>
              </a:ext>
            </a:extLst>
          </p:cNvPr>
          <p:cNvCxnSpPr/>
          <p:nvPr/>
        </p:nvCxnSpPr>
        <p:spPr>
          <a:xfrm>
            <a:off x="3886428" y="5753842"/>
            <a:ext cx="0" cy="701308"/>
          </a:xfrm>
          <a:prstGeom prst="line">
            <a:avLst/>
          </a:prstGeom>
          <a:ln>
            <a:solidFill>
              <a:srgbClr val="FFFFFF"/>
            </a:solidFill>
          </a:ln>
        </p:spPr>
        <p:style>
          <a:lnRef idx="2">
            <a:schemeClr val="dk1"/>
          </a:lnRef>
          <a:fillRef idx="0">
            <a:schemeClr val="dk1"/>
          </a:fillRef>
          <a:effectRef idx="1">
            <a:schemeClr val="dk1"/>
          </a:effectRef>
          <a:fontRef idx="minor">
            <a:schemeClr val="tx1"/>
          </a:fontRef>
        </p:style>
      </p:cxnSp>
      <p:sp>
        <p:nvSpPr>
          <p:cNvPr id="17" name="Text Placeholder 10">
            <a:extLst>
              <a:ext uri="{FF2B5EF4-FFF2-40B4-BE49-F238E27FC236}">
                <a16:creationId xmlns:a16="http://schemas.microsoft.com/office/drawing/2014/main" id="{020C622E-6830-0E98-72FD-EF9653A3F763}"/>
              </a:ext>
            </a:extLst>
          </p:cNvPr>
          <p:cNvSpPr txBox="1">
            <a:spLocks/>
          </p:cNvSpPr>
          <p:nvPr/>
        </p:nvSpPr>
        <p:spPr>
          <a:xfrm>
            <a:off x="4177935" y="5798495"/>
            <a:ext cx="4268507" cy="369332"/>
          </a:xfrm>
          <a:prstGeom prst="rect">
            <a:avLst/>
          </a:prstGeom>
        </p:spPr>
        <p:txBody>
          <a:bodyPr wrap="square" lIns="0" tIns="0" rIns="0" bIns="0" anchor="ctr" anchorCtr="0">
            <a:spAutoFit/>
          </a:bodyPr>
          <a:lstStyle>
            <a:defPPr>
              <a:defRPr lang="it-IT"/>
            </a:defPPr>
            <a:lvl1pPr marL="0" indent="0" algn="l" defTabSz="457200" rtl="0" eaLnBrk="1" latinLnBrk="0" hangingPunct="1">
              <a:buNone/>
              <a:defRPr sz="1800" b="0" i="0" kern="1200">
                <a:solidFill>
                  <a:schemeClr val="accent6"/>
                </a:solidFill>
                <a:latin typeface="Arial Narrow" panose="020B0604020202020204" pitchFamily="34" charset="0"/>
                <a:ea typeface="+mn-ea"/>
                <a:cs typeface="Arial Narrow"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bg1"/>
                </a:solidFill>
                <a:latin typeface="Aptos" panose="020B0004020202020204" pitchFamily="34" charset="0"/>
              </a:rPr>
              <a:t>FROM Bangkok –TO Hong Kong</a:t>
            </a:r>
            <a:endParaRPr lang="en-GB" sz="2400" dirty="0">
              <a:solidFill>
                <a:schemeClr val="bg1"/>
              </a:solidFill>
              <a:latin typeface="Aptos" panose="020B0004020202020204" pitchFamily="34" charset="0"/>
            </a:endParaRPr>
          </a:p>
        </p:txBody>
      </p:sp>
      <p:sp>
        <p:nvSpPr>
          <p:cNvPr id="18" name="Text Placeholder 14">
            <a:extLst>
              <a:ext uri="{FF2B5EF4-FFF2-40B4-BE49-F238E27FC236}">
                <a16:creationId xmlns:a16="http://schemas.microsoft.com/office/drawing/2014/main" id="{F70CA3A5-44CA-28AA-E0F1-7E612D1E0A94}"/>
              </a:ext>
            </a:extLst>
          </p:cNvPr>
          <p:cNvSpPr txBox="1">
            <a:spLocks/>
          </p:cNvSpPr>
          <p:nvPr/>
        </p:nvSpPr>
        <p:spPr>
          <a:xfrm>
            <a:off x="4177935" y="6167827"/>
            <a:ext cx="4268507" cy="287323"/>
          </a:xfrm>
          <a:prstGeom prst="rect">
            <a:avLst/>
          </a:prstGeom>
        </p:spPr>
        <p:txBody>
          <a:bodyPr wrap="square" lIns="0" tIns="0" rIns="0" bIns="0" anchor="ctr" anchorCtr="0">
            <a:spAutoFit/>
          </a:bodyPr>
          <a:lstStyle>
            <a:defPPr>
              <a:defRPr lang="it-IT"/>
            </a:defPPr>
            <a:lvl1pPr marL="0" indent="0" algn="l" defTabSz="457200" rtl="0" eaLnBrk="1" latinLnBrk="0" hangingPunct="1">
              <a:buNone/>
              <a:defRPr sz="1200" b="0" i="0" kern="1200">
                <a:solidFill>
                  <a:schemeClr val="accent6"/>
                </a:solidFill>
                <a:latin typeface="Arial Narrow" panose="020B0604020202020204" pitchFamily="34" charset="0"/>
                <a:ea typeface="+mn-ea"/>
                <a:cs typeface="Arial Narrow" panose="020B0604020202020204" pitchFamily="34" charset="0"/>
              </a:defRPr>
            </a:lvl1pPr>
            <a:lvl2pPr marL="342900" indent="0" algn="l" defTabSz="457200" rtl="0" eaLnBrk="1" latinLnBrk="0" hangingPunct="1">
              <a:buNone/>
              <a:defRPr sz="1200" b="0" i="0" kern="1200">
                <a:solidFill>
                  <a:schemeClr val="bg1"/>
                </a:solidFill>
                <a:latin typeface="Arial Narrow" panose="020B0604020202020204" pitchFamily="34" charset="0"/>
                <a:ea typeface="+mn-ea"/>
                <a:cs typeface="Arial Narrow" panose="020B0604020202020204" pitchFamily="34" charset="0"/>
              </a:defRPr>
            </a:lvl2pPr>
            <a:lvl3pPr marL="685800" indent="0" algn="l" defTabSz="457200" rtl="0" eaLnBrk="1" latinLnBrk="0" hangingPunct="1">
              <a:buNone/>
              <a:defRPr sz="1200" b="0" i="0" kern="1200">
                <a:solidFill>
                  <a:schemeClr val="bg1"/>
                </a:solidFill>
                <a:latin typeface="Arial Narrow" panose="020B0604020202020204" pitchFamily="34" charset="0"/>
                <a:ea typeface="+mn-ea"/>
                <a:cs typeface="Arial Narrow" panose="020B0604020202020204" pitchFamily="34" charset="0"/>
              </a:defRPr>
            </a:lvl3pPr>
            <a:lvl4pPr marL="1028700" indent="0" algn="l" defTabSz="457200" rtl="0" eaLnBrk="1" latinLnBrk="0" hangingPunct="1">
              <a:buNone/>
              <a:defRPr sz="1200" b="0" i="0" kern="1200">
                <a:solidFill>
                  <a:schemeClr val="bg1"/>
                </a:solidFill>
                <a:latin typeface="Arial Narrow" panose="020B0604020202020204" pitchFamily="34" charset="0"/>
                <a:ea typeface="+mn-ea"/>
                <a:cs typeface="Arial Narrow" panose="020B0604020202020204" pitchFamily="34" charset="0"/>
              </a:defRPr>
            </a:lvl4pPr>
            <a:lvl5pPr marL="1371600" indent="0" algn="l" defTabSz="457200" rtl="0" eaLnBrk="1" latinLnBrk="0" hangingPunct="1">
              <a:buNone/>
              <a:defRPr sz="1200" b="0" i="0" kern="1200">
                <a:solidFill>
                  <a:schemeClr val="bg1"/>
                </a:solidFill>
                <a:latin typeface="Arial Narrow" panose="020B0604020202020204" pitchFamily="34" charset="0"/>
                <a:ea typeface="+mn-ea"/>
                <a:cs typeface="Arial Narrow" panose="020B0604020202020204" pitchFamily="34" charset="0"/>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defRPr/>
            </a:pPr>
            <a:r>
              <a:rPr lang="en-US" sz="1867" dirty="0">
                <a:solidFill>
                  <a:srgbClr val="FEFFFF"/>
                </a:solidFill>
                <a:latin typeface="Aptos" panose="020B0004020202020204" pitchFamily="34" charset="0"/>
              </a:rPr>
              <a:t>Silver Whisper –  25 Feb to 9 March 2025</a:t>
            </a:r>
          </a:p>
        </p:txBody>
      </p:sp>
      <p:sp>
        <p:nvSpPr>
          <p:cNvPr id="19" name="TextBox 18">
            <a:extLst>
              <a:ext uri="{FF2B5EF4-FFF2-40B4-BE49-F238E27FC236}">
                <a16:creationId xmlns:a16="http://schemas.microsoft.com/office/drawing/2014/main" id="{491E30B5-5788-8C35-294F-48144F73B7E3}"/>
              </a:ext>
            </a:extLst>
          </p:cNvPr>
          <p:cNvSpPr txBox="1"/>
          <p:nvPr/>
        </p:nvSpPr>
        <p:spPr>
          <a:xfrm>
            <a:off x="257175" y="5098312"/>
            <a:ext cx="2223237" cy="369332"/>
          </a:xfrm>
          <a:prstGeom prst="rect">
            <a:avLst/>
          </a:prstGeom>
          <a:noFill/>
        </p:spPr>
        <p:txBody>
          <a:bodyPr wrap="none" rtlCol="0">
            <a:spAutoFit/>
          </a:bodyPr>
          <a:lstStyle/>
          <a:p>
            <a:r>
              <a:rPr lang="en-GB" b="1" dirty="0" err="1">
                <a:solidFill>
                  <a:schemeClr val="bg1"/>
                </a:solidFill>
              </a:rPr>
              <a:t>Jatiluhur</a:t>
            </a:r>
            <a:r>
              <a:rPr lang="en-GB" b="1" dirty="0">
                <a:solidFill>
                  <a:schemeClr val="bg1"/>
                </a:solidFill>
              </a:rPr>
              <a:t>, West Java</a:t>
            </a:r>
          </a:p>
        </p:txBody>
      </p:sp>
    </p:spTree>
    <p:extLst>
      <p:ext uri="{BB962C8B-B14F-4D97-AF65-F5344CB8AC3E}">
        <p14:creationId xmlns:p14="http://schemas.microsoft.com/office/powerpoint/2010/main" val="1911572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FC1B83-36CB-14F4-7C4E-8E257724EDCA}"/>
              </a:ext>
            </a:extLst>
          </p:cNvPr>
          <p:cNvSpPr txBox="1"/>
          <p:nvPr/>
        </p:nvSpPr>
        <p:spPr>
          <a:xfrm>
            <a:off x="395478" y="889843"/>
            <a:ext cx="5255514" cy="4770537"/>
          </a:xfrm>
          <a:prstGeom prst="rect">
            <a:avLst/>
          </a:prstGeom>
          <a:noFill/>
        </p:spPr>
        <p:txBody>
          <a:bodyPr wrap="square">
            <a:spAutoFit/>
          </a:bodyPr>
          <a:lstStyle/>
          <a:p>
            <a:pPr algn="just">
              <a:buNone/>
            </a:pPr>
            <a:r>
              <a:rPr lang="en-GB" sz="1600" b="1" i="1" dirty="0">
                <a:effectLst/>
                <a:latin typeface="Arial" panose="020B0604020202020204" pitchFamily="34" charset="0"/>
                <a:ea typeface="Times New Roman" panose="02020603050405020304" pitchFamily="18" charset="0"/>
              </a:rPr>
              <a:t>Professor Dorrik Stow </a:t>
            </a:r>
            <a:r>
              <a:rPr lang="en-GB" sz="1600" dirty="0">
                <a:effectLst/>
                <a:latin typeface="Arial" panose="020B0604020202020204" pitchFamily="34" charset="0"/>
                <a:ea typeface="Times New Roman" panose="02020603050405020304" pitchFamily="18" charset="0"/>
              </a:rPr>
              <a:t>is an internationally renowned geologist and oceanographer, a world authority in his field. He</a:t>
            </a:r>
            <a:r>
              <a:rPr lang="en-GB" sz="1600" i="1" dirty="0">
                <a:effectLst/>
                <a:latin typeface="Arial" panose="020B0604020202020204" pitchFamily="34" charset="0"/>
                <a:ea typeface="Times New Roman" panose="02020603050405020304" pitchFamily="18" charset="0"/>
              </a:rPr>
              <a:t> </a:t>
            </a:r>
            <a:r>
              <a:rPr lang="en-GB" sz="1600" dirty="0">
                <a:effectLst/>
                <a:latin typeface="Arial" panose="020B0604020202020204" pitchFamily="34" charset="0"/>
                <a:ea typeface="Times New Roman" panose="02020603050405020304" pitchFamily="18" charset="0"/>
              </a:rPr>
              <a:t>is a lively, informed and highly interesting speaker. He draws upon a wealth of knowledge and experience from his work across the world, both on land and at sea, to fully illustrate his presentations. As an enthusiastic public speaker and cruise-line enrichment lecturer, on everything from deep ocean mysteries and long-vanished oceans to energy futures, global climate and natural hazards, he brings an engaging level of originality. He has led scientific cruises to all the world’s major oceans, worked and lectured in more than 50 countries across the globe, and published extensively. This includes several popular science and illustrated coffee-table books on the earth and oceans. He is Emeritus Professor at Heriot Watt University in Scotland, Fellow of the Royal Society of Edinburgh, and continues a very active research agenda, including in China, Japan, New Zealand and Europe. </a:t>
            </a:r>
            <a:endParaRPr lang="en-GB" sz="1600" dirty="0">
              <a:effectLst/>
              <a:latin typeface="Times New Roman" panose="02020603050405020304" pitchFamily="18" charset="0"/>
              <a:ea typeface="Times New Roman" panose="02020603050405020304" pitchFamily="18" charset="0"/>
            </a:endParaRPr>
          </a:p>
        </p:txBody>
      </p:sp>
      <p:pic>
        <p:nvPicPr>
          <p:cNvPr id="4" name="Graphic 1">
            <a:extLst>
              <a:ext uri="{FF2B5EF4-FFF2-40B4-BE49-F238E27FC236}">
                <a16:creationId xmlns:a16="http://schemas.microsoft.com/office/drawing/2014/main" id="{45F5B09F-4E3F-1FBE-4ED9-782C5896596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800296" y="889842"/>
            <a:ext cx="6055591" cy="4697142"/>
          </a:xfrm>
          <a:prstGeom prst="rect">
            <a:avLst/>
          </a:prstGeom>
        </p:spPr>
      </p:pic>
    </p:spTree>
    <p:extLst>
      <p:ext uri="{BB962C8B-B14F-4D97-AF65-F5344CB8AC3E}">
        <p14:creationId xmlns:p14="http://schemas.microsoft.com/office/powerpoint/2010/main" val="178495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 It Safe To Travel to Vietnam in 2025 | Berkshire Hathaway Travel  Prot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0">
            <a:extLst>
              <a:ext uri="{FF2B5EF4-FFF2-40B4-BE49-F238E27FC236}">
                <a16:creationId xmlns:a16="http://schemas.microsoft.com/office/drawing/2014/main" id="{1F0A13C7-23D6-5343-B0A4-D0B4ABA9E995}"/>
              </a:ext>
            </a:extLst>
          </p:cNvPr>
          <p:cNvSpPr txBox="1">
            <a:spLocks/>
          </p:cNvSpPr>
          <p:nvPr/>
        </p:nvSpPr>
        <p:spPr>
          <a:xfrm>
            <a:off x="530352" y="474873"/>
            <a:ext cx="10468574" cy="738664"/>
          </a:xfrm>
          <a:prstGeom prst="rect">
            <a:avLst/>
          </a:prstGeom>
          <a:noFill/>
        </p:spPr>
        <p:txBody>
          <a:bodyPr wrap="square" lIns="0" tIns="0" rIns="0" bIns="0" anchor="ctr" anchorCtr="0">
            <a:spAutoFit/>
          </a:bodyPr>
          <a:lstStyle>
            <a:defPPr>
              <a:defRPr lang="it-IT"/>
            </a:defPPr>
            <a:lvl1pPr marL="0" indent="0" algn="l" defTabSz="457200" rtl="0" eaLnBrk="1" latinLnBrk="0" hangingPunct="1">
              <a:buNone/>
              <a:defRPr sz="1800" b="0" i="0" kern="1200">
                <a:solidFill>
                  <a:schemeClr val="accent6"/>
                </a:solidFill>
                <a:latin typeface="Arial Narrow" panose="020B0604020202020204" pitchFamily="34" charset="0"/>
                <a:ea typeface="+mn-ea"/>
                <a:cs typeface="Arial Narrow"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GB" sz="4800" b="1" dirty="0">
                <a:solidFill>
                  <a:schemeClr val="tx1">
                    <a:lumMod val="65000"/>
                    <a:lumOff val="35000"/>
                  </a:schemeClr>
                </a:solidFill>
                <a:latin typeface="+mj-lt"/>
              </a:rPr>
              <a:t> </a:t>
            </a:r>
            <a:r>
              <a:rPr lang="en-GB" sz="4800" b="1" dirty="0">
                <a:solidFill>
                  <a:schemeClr val="tx1"/>
                </a:solidFill>
                <a:latin typeface="+mj-lt"/>
              </a:rPr>
              <a:t>1. Jigsaw Puzzle of Southeast Asia</a:t>
            </a:r>
            <a:r>
              <a:rPr lang="en-GB" sz="2667" b="1" dirty="0">
                <a:solidFill>
                  <a:schemeClr val="tx1"/>
                </a:solidFill>
                <a:latin typeface="+mn-lt"/>
              </a:rPr>
              <a:t>  </a:t>
            </a:r>
          </a:p>
        </p:txBody>
      </p:sp>
      <p:sp>
        <p:nvSpPr>
          <p:cNvPr id="2" name="TextBox 1">
            <a:extLst>
              <a:ext uri="{FF2B5EF4-FFF2-40B4-BE49-F238E27FC236}">
                <a16:creationId xmlns:a16="http://schemas.microsoft.com/office/drawing/2014/main" id="{1DEFBB43-8DE8-0E70-C7E6-25BCEFD49114}"/>
              </a:ext>
            </a:extLst>
          </p:cNvPr>
          <p:cNvSpPr txBox="1"/>
          <p:nvPr/>
        </p:nvSpPr>
        <p:spPr>
          <a:xfrm>
            <a:off x="8261223" y="6152007"/>
            <a:ext cx="3549433" cy="523220"/>
          </a:xfrm>
          <a:prstGeom prst="rect">
            <a:avLst/>
          </a:prstGeom>
          <a:noFill/>
        </p:spPr>
        <p:txBody>
          <a:bodyPr wrap="none" rtlCol="0">
            <a:spAutoFit/>
          </a:bodyPr>
          <a:lstStyle/>
          <a:p>
            <a:r>
              <a:rPr lang="en-GB" sz="2800" b="1" dirty="0">
                <a:solidFill>
                  <a:schemeClr val="bg1"/>
                </a:solidFill>
              </a:rPr>
              <a:t>Halong Bay, Vietnam</a:t>
            </a:r>
          </a:p>
        </p:txBody>
      </p:sp>
    </p:spTree>
    <p:extLst>
      <p:ext uri="{BB962C8B-B14F-4D97-AF65-F5344CB8AC3E}">
        <p14:creationId xmlns:p14="http://schemas.microsoft.com/office/powerpoint/2010/main" val="399539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51 Batukaru Royalty-Free Images, Stock Photos &amp; Pictures | Shutterstock">
            <a:extLst>
              <a:ext uri="{FF2B5EF4-FFF2-40B4-BE49-F238E27FC236}">
                <a16:creationId xmlns:a16="http://schemas.microsoft.com/office/drawing/2014/main" id="{5DEAC575-E1F5-C174-E50F-81E960086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 y="-1"/>
            <a:ext cx="12244299" cy="74155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7561" y="325225"/>
            <a:ext cx="7453559" cy="923330"/>
          </a:xfrm>
          <a:prstGeom prst="rect">
            <a:avLst/>
          </a:prstGeom>
          <a:noFill/>
        </p:spPr>
        <p:txBody>
          <a:bodyPr wrap="square" rtlCol="0">
            <a:spAutoFit/>
          </a:bodyPr>
          <a:lstStyle/>
          <a:p>
            <a:r>
              <a:rPr lang="en-GB" sz="5400" b="1" dirty="0"/>
              <a:t>2. Islands in Time</a:t>
            </a:r>
          </a:p>
        </p:txBody>
      </p:sp>
      <p:sp>
        <p:nvSpPr>
          <p:cNvPr id="4" name="TextBox 3">
            <a:extLst>
              <a:ext uri="{FF2B5EF4-FFF2-40B4-BE49-F238E27FC236}">
                <a16:creationId xmlns:a16="http://schemas.microsoft.com/office/drawing/2014/main" id="{D1FAB728-1D19-05C0-A2BB-2ABD7528690C}"/>
              </a:ext>
            </a:extLst>
          </p:cNvPr>
          <p:cNvSpPr txBox="1"/>
          <p:nvPr/>
        </p:nvSpPr>
        <p:spPr>
          <a:xfrm>
            <a:off x="0" y="6858000"/>
            <a:ext cx="12242802" cy="646331"/>
          </a:xfrm>
          <a:prstGeom prst="rect">
            <a:avLst/>
          </a:prstGeom>
          <a:solidFill>
            <a:schemeClr val="accent4">
              <a:lumMod val="50000"/>
            </a:schemeClr>
          </a:solidFill>
        </p:spPr>
        <p:txBody>
          <a:bodyPr wrap="square" rtlCol="0">
            <a:spAutoFit/>
          </a:bodyPr>
          <a:lstStyle/>
          <a:p>
            <a:endParaRPr lang="en-GB" sz="3600" dirty="0"/>
          </a:p>
        </p:txBody>
      </p:sp>
      <p:sp>
        <p:nvSpPr>
          <p:cNvPr id="6" name="TextBox 5">
            <a:extLst>
              <a:ext uri="{FF2B5EF4-FFF2-40B4-BE49-F238E27FC236}">
                <a16:creationId xmlns:a16="http://schemas.microsoft.com/office/drawing/2014/main" id="{83A82BB2-3EDA-F113-9630-000B8D9AAC09}"/>
              </a:ext>
            </a:extLst>
          </p:cNvPr>
          <p:cNvSpPr txBox="1"/>
          <p:nvPr/>
        </p:nvSpPr>
        <p:spPr>
          <a:xfrm>
            <a:off x="557560" y="5876693"/>
            <a:ext cx="4288760" cy="523220"/>
          </a:xfrm>
          <a:prstGeom prst="rect">
            <a:avLst/>
          </a:prstGeom>
          <a:noFill/>
        </p:spPr>
        <p:txBody>
          <a:bodyPr wrap="square" rtlCol="0">
            <a:spAutoFit/>
          </a:bodyPr>
          <a:lstStyle/>
          <a:p>
            <a:r>
              <a:rPr lang="en-GB" sz="2800" b="1" dirty="0">
                <a:solidFill>
                  <a:schemeClr val="bg1"/>
                </a:solidFill>
              </a:rPr>
              <a:t>Bali Island, Mt </a:t>
            </a:r>
            <a:r>
              <a:rPr lang="en-GB" sz="2800" b="1" dirty="0" err="1">
                <a:solidFill>
                  <a:schemeClr val="bg1"/>
                </a:solidFill>
              </a:rPr>
              <a:t>Batukaru</a:t>
            </a:r>
            <a:r>
              <a:rPr lang="en-GB" sz="2800" b="1" dirty="0">
                <a:solidFill>
                  <a:schemeClr val="bg1"/>
                </a:solidFill>
              </a:rPr>
              <a:t> </a:t>
            </a:r>
          </a:p>
        </p:txBody>
      </p:sp>
    </p:spTree>
    <p:extLst>
      <p:ext uri="{BB962C8B-B14F-4D97-AF65-F5344CB8AC3E}">
        <p14:creationId xmlns:p14="http://schemas.microsoft.com/office/powerpoint/2010/main" val="808963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DA6B-59C0-A8EE-BB44-F060F71744E1}"/>
              </a:ext>
            </a:extLst>
          </p:cNvPr>
          <p:cNvSpPr txBox="1">
            <a:spLocks noGrp="1"/>
          </p:cNvSpPr>
          <p:nvPr>
            <p:ph type="title"/>
          </p:nvPr>
        </p:nvSpPr>
        <p:spPr/>
        <p:txBody>
          <a:bodyPr/>
          <a:lstStyle/>
          <a:p>
            <a:endParaRPr lang="en-GB"/>
          </a:p>
        </p:txBody>
      </p:sp>
      <p:pic>
        <p:nvPicPr>
          <p:cNvPr id="3" name="Content Placeholder 2" descr="Amid flood catastrophe, Thais ready for festival">
            <a:extLst>
              <a:ext uri="{FF2B5EF4-FFF2-40B4-BE49-F238E27FC236}">
                <a16:creationId xmlns:a16="http://schemas.microsoft.com/office/drawing/2014/main" id="{11C5717F-D9A2-33C5-728A-D25E7C29CCD4}"/>
              </a:ext>
            </a:extLst>
          </p:cNvPr>
          <p:cNvPicPr>
            <a:picLocks noGrp="1" noChangeAspect="1"/>
          </p:cNvPicPr>
          <p:nvPr>
            <p:ph idx="1"/>
          </p:nvPr>
        </p:nvPicPr>
        <p:blipFill>
          <a:blip r:embed="rId2"/>
          <a:srcRect/>
          <a:stretch>
            <a:fillRect/>
          </a:stretch>
        </p:blipFill>
        <p:spPr>
          <a:xfrm>
            <a:off x="0" y="-10597"/>
            <a:ext cx="12191996" cy="6868597"/>
          </a:xfrm>
        </p:spPr>
      </p:pic>
      <p:sp>
        <p:nvSpPr>
          <p:cNvPr id="4" name="TextBox 5">
            <a:extLst>
              <a:ext uri="{FF2B5EF4-FFF2-40B4-BE49-F238E27FC236}">
                <a16:creationId xmlns:a16="http://schemas.microsoft.com/office/drawing/2014/main" id="{7D5B9933-A6A2-86A2-D207-2A6794E3A80B}"/>
              </a:ext>
            </a:extLst>
          </p:cNvPr>
          <p:cNvSpPr txBox="1"/>
          <p:nvPr/>
        </p:nvSpPr>
        <p:spPr>
          <a:xfrm>
            <a:off x="329184" y="196906"/>
            <a:ext cx="11695176" cy="830997"/>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1" i="0" u="none" strike="noStrike" kern="0" cap="none" spc="0" baseline="0" dirty="0">
                <a:uFillTx/>
                <a:latin typeface="Calibri"/>
              </a:rPr>
              <a:t>3. Sinking cities, Rising Seas, Climate Change</a:t>
            </a:r>
          </a:p>
        </p:txBody>
      </p:sp>
      <p:sp>
        <p:nvSpPr>
          <p:cNvPr id="5" name="TextBox 6">
            <a:extLst>
              <a:ext uri="{FF2B5EF4-FFF2-40B4-BE49-F238E27FC236}">
                <a16:creationId xmlns:a16="http://schemas.microsoft.com/office/drawing/2014/main" id="{1587D017-C806-B728-8141-0072706C1A83}"/>
              </a:ext>
            </a:extLst>
          </p:cNvPr>
          <p:cNvSpPr txBox="1"/>
          <p:nvPr/>
        </p:nvSpPr>
        <p:spPr>
          <a:xfrm>
            <a:off x="466344" y="6076316"/>
            <a:ext cx="8128951" cy="584777"/>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0" cap="none" spc="0" baseline="0" dirty="0">
                <a:solidFill>
                  <a:srgbClr val="FFFFFF"/>
                </a:solidFill>
                <a:uFillTx/>
                <a:latin typeface="Calibri"/>
              </a:rPr>
              <a:t>Streets of Bangkok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26E5D-9C8E-C64D-6AEF-EFB5A1099634}"/>
            </a:ext>
          </a:extLst>
        </p:cNvPr>
        <p:cNvGrpSpPr/>
        <p:nvPr/>
      </p:nvGrpSpPr>
      <p:grpSpPr>
        <a:xfrm>
          <a:off x="0" y="0"/>
          <a:ext cx="0" cy="0"/>
          <a:chOff x="0" y="0"/>
          <a:chExt cx="0" cy="0"/>
        </a:xfrm>
      </p:grpSpPr>
      <p:pic>
        <p:nvPicPr>
          <p:cNvPr id="58370" name="Picture 2" descr="NW Borneo Exploration – In search of new frontiers - Westwood">
            <a:extLst>
              <a:ext uri="{FF2B5EF4-FFF2-40B4-BE49-F238E27FC236}">
                <a16:creationId xmlns:a16="http://schemas.microsoft.com/office/drawing/2014/main" id="{CAD3F1DB-42F4-41A6-CA4C-45AB6649BE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84242"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a:extLst>
              <a:ext uri="{FF2B5EF4-FFF2-40B4-BE49-F238E27FC236}">
                <a16:creationId xmlns:a16="http://schemas.microsoft.com/office/drawing/2014/main" id="{B6C54415-20C8-4203-9E56-44D8E35EFE41}"/>
              </a:ext>
            </a:extLst>
          </p:cNvPr>
          <p:cNvSpPr txBox="1">
            <a:spLocks noChangeArrowheads="1"/>
          </p:cNvSpPr>
          <p:nvPr/>
        </p:nvSpPr>
        <p:spPr bwMode="auto">
          <a:xfrm>
            <a:off x="164592" y="333375"/>
            <a:ext cx="119080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3600" b="1" dirty="0"/>
              <a:t>4. Scramble for oil in					Global Energy </a:t>
            </a:r>
          </a:p>
          <a:p>
            <a:pPr>
              <a:spcBef>
                <a:spcPct val="0"/>
              </a:spcBef>
              <a:buFontTx/>
              <a:buNone/>
            </a:pPr>
            <a:r>
              <a:rPr lang="en-GB" altLang="en-US" sz="3600" b="1" dirty="0"/>
              <a:t>the South China Sea					Sustainability</a:t>
            </a:r>
          </a:p>
        </p:txBody>
      </p:sp>
    </p:spTree>
    <p:extLst>
      <p:ext uri="{BB962C8B-B14F-4D97-AF65-F5344CB8AC3E}">
        <p14:creationId xmlns:p14="http://schemas.microsoft.com/office/powerpoint/2010/main" val="2747168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12191999"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1"/>
          <p:cNvSpPr>
            <a:spLocks noChangeArrowheads="1"/>
          </p:cNvSpPr>
          <p:nvPr/>
        </p:nvSpPr>
        <p:spPr bwMode="auto">
          <a:xfrm>
            <a:off x="246888" y="278640"/>
            <a:ext cx="1095407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4000" b="1" dirty="0">
                <a:cs typeface="Arial" panose="020B0604020202020204" pitchFamily="34" charset="0"/>
              </a:rPr>
              <a:t>5. Mighty Rivers of Southeast Asia</a:t>
            </a:r>
            <a:endParaRPr lang="en-GB" altLang="en-US" b="1" dirty="0">
              <a:cs typeface="Arial" panose="020B0604020202020204" pitchFamily="34" charset="0"/>
            </a:endParaRPr>
          </a:p>
          <a:p>
            <a:pPr>
              <a:spcBef>
                <a:spcPct val="0"/>
              </a:spcBef>
              <a:buFontTx/>
              <a:buNone/>
            </a:pPr>
            <a:endParaRPr lang="en-GB" altLang="en-US" b="1" dirty="0">
              <a:cs typeface="Arial" panose="020B0604020202020204" pitchFamily="34" charset="0"/>
            </a:endParaRPr>
          </a:p>
          <a:p>
            <a:pPr>
              <a:spcBef>
                <a:spcPct val="0"/>
              </a:spcBef>
              <a:buFontTx/>
              <a:buNone/>
            </a:pPr>
            <a:endParaRPr lang="en-GB" altLang="en-US" b="1" dirty="0">
              <a:solidFill>
                <a:schemeClr val="bg1"/>
              </a:solidFill>
              <a:cs typeface="Arial" panose="020B0604020202020204" pitchFamily="34" charset="0"/>
            </a:endParaRPr>
          </a:p>
          <a:p>
            <a:pPr>
              <a:spcBef>
                <a:spcPct val="0"/>
              </a:spcBef>
              <a:buFontTx/>
              <a:buNone/>
            </a:pPr>
            <a:endParaRPr lang="en-GB" altLang="en-US" b="1" dirty="0">
              <a:solidFill>
                <a:schemeClr val="bg1"/>
              </a:solidFill>
              <a:cs typeface="Arial" panose="020B0604020202020204" pitchFamily="34" charset="0"/>
            </a:endParaRPr>
          </a:p>
          <a:p>
            <a:pPr>
              <a:spcBef>
                <a:spcPct val="0"/>
              </a:spcBef>
              <a:buFontTx/>
              <a:buNone/>
            </a:pPr>
            <a:endParaRPr lang="en-GB" altLang="en-US" b="1" dirty="0">
              <a:solidFill>
                <a:schemeClr val="bg1"/>
              </a:solidFill>
              <a:cs typeface="Arial" panose="020B0604020202020204" pitchFamily="34" charset="0"/>
            </a:endParaRPr>
          </a:p>
          <a:p>
            <a:pPr>
              <a:spcBef>
                <a:spcPct val="0"/>
              </a:spcBef>
              <a:buFontTx/>
              <a:buNone/>
            </a:pPr>
            <a:endParaRPr lang="en-GB" altLang="en-US" b="1" dirty="0">
              <a:solidFill>
                <a:schemeClr val="bg1"/>
              </a:solidFill>
              <a:cs typeface="Arial" panose="020B0604020202020204" pitchFamily="34" charset="0"/>
            </a:endParaRPr>
          </a:p>
          <a:p>
            <a:pPr>
              <a:spcBef>
                <a:spcPct val="0"/>
              </a:spcBef>
              <a:buFontTx/>
              <a:buNone/>
            </a:pPr>
            <a:endParaRPr lang="en-GB" altLang="en-US" b="1" dirty="0">
              <a:solidFill>
                <a:schemeClr val="bg1"/>
              </a:solidFill>
              <a:cs typeface="Arial" panose="020B0604020202020204" pitchFamily="34" charset="0"/>
            </a:endParaRPr>
          </a:p>
          <a:p>
            <a:pPr>
              <a:spcBef>
                <a:spcPct val="0"/>
              </a:spcBef>
              <a:buFontTx/>
              <a:buNone/>
            </a:pPr>
            <a:endParaRPr lang="en-GB" altLang="en-US" b="1" dirty="0">
              <a:solidFill>
                <a:schemeClr val="bg1"/>
              </a:solidFill>
              <a:cs typeface="Arial" panose="020B0604020202020204" pitchFamily="34" charset="0"/>
            </a:endParaRPr>
          </a:p>
          <a:p>
            <a:pPr>
              <a:spcBef>
                <a:spcPct val="0"/>
              </a:spcBef>
              <a:buFontTx/>
              <a:buNone/>
            </a:pPr>
            <a:endParaRPr lang="en-GB" altLang="en-US" b="1" dirty="0">
              <a:solidFill>
                <a:schemeClr val="bg1"/>
              </a:solidFill>
              <a:cs typeface="Arial" panose="020B0604020202020204" pitchFamily="34" charset="0"/>
            </a:endParaRPr>
          </a:p>
          <a:p>
            <a:pPr>
              <a:spcBef>
                <a:spcPct val="0"/>
              </a:spcBef>
              <a:buFontTx/>
              <a:buNone/>
            </a:pPr>
            <a:endParaRPr lang="en-GB" altLang="en-US" b="1" dirty="0">
              <a:solidFill>
                <a:schemeClr val="bg1"/>
              </a:solidFill>
              <a:cs typeface="Arial" panose="020B0604020202020204" pitchFamily="34" charset="0"/>
            </a:endParaRPr>
          </a:p>
          <a:p>
            <a:pPr>
              <a:spcBef>
                <a:spcPct val="0"/>
              </a:spcBef>
              <a:buFontTx/>
              <a:buNone/>
            </a:pPr>
            <a:r>
              <a:rPr lang="en-GB" altLang="en-US" b="1" dirty="0">
                <a:solidFill>
                  <a:schemeClr val="bg1"/>
                </a:solidFill>
                <a:cs typeface="Arial" panose="020B0604020202020204" pitchFamily="34" charset="0"/>
              </a:rPr>
              <a:t>                                      		</a:t>
            </a:r>
          </a:p>
          <a:p>
            <a:pPr>
              <a:spcBef>
                <a:spcPct val="0"/>
              </a:spcBef>
              <a:buFontTx/>
              <a:buNone/>
            </a:pPr>
            <a:r>
              <a:rPr lang="en-GB" altLang="en-US" sz="2400" b="1" dirty="0">
                <a:solidFill>
                  <a:schemeClr val="bg1"/>
                </a:solidFill>
                <a:cs typeface="Arial" panose="020B0604020202020204" pitchFamily="34" charset="0"/>
              </a:rPr>
              <a:t>							Everest from Tibet</a:t>
            </a:r>
          </a:p>
        </p:txBody>
      </p:sp>
    </p:spTree>
    <p:extLst>
      <p:ext uri="{BB962C8B-B14F-4D97-AF65-F5344CB8AC3E}">
        <p14:creationId xmlns:p14="http://schemas.microsoft.com/office/powerpoint/2010/main" val="404555547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128</TotalTime>
  <Words>298</Words>
  <Application>Microsoft Office PowerPoint</Application>
  <PresentationFormat>Widescreen</PresentationFormat>
  <Paragraphs>27</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Arial</vt:lpstr>
      <vt:lpstr>Calibri</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Heriot Watt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Stow, Dorrik</dc:creator>
  <cp:lastModifiedBy>Stow, Dorrik</cp:lastModifiedBy>
  <cp:revision>3</cp:revision>
  <dcterms:created xsi:type="dcterms:W3CDTF">2025-05-26T09:13:20Z</dcterms:created>
  <dcterms:modified xsi:type="dcterms:W3CDTF">2026-05-15T07:15:59Z</dcterms:modified>
</cp:coreProperties>
</file>